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359" r:id="rId2"/>
    <p:sldId id="337" r:id="rId3"/>
    <p:sldId id="301" r:id="rId4"/>
    <p:sldId id="326" r:id="rId5"/>
    <p:sldId id="349" r:id="rId6"/>
    <p:sldId id="327" r:id="rId7"/>
    <p:sldId id="335" r:id="rId8"/>
    <p:sldId id="308" r:id="rId9"/>
    <p:sldId id="338" r:id="rId10"/>
    <p:sldId id="270" r:id="rId11"/>
    <p:sldId id="318" r:id="rId12"/>
    <p:sldId id="352" r:id="rId13"/>
    <p:sldId id="353" r:id="rId14"/>
    <p:sldId id="354" r:id="rId15"/>
    <p:sldId id="360" r:id="rId16"/>
    <p:sldId id="361" r:id="rId17"/>
    <p:sldId id="355" r:id="rId18"/>
    <p:sldId id="356" r:id="rId19"/>
    <p:sldId id="357" r:id="rId20"/>
    <p:sldId id="35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028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DA470-3726-AA4D-8C73-4544A35F688C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FEF40-D7BC-3C43-8DF8-B38EE0691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02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13BB6-5F94-4DDD-A323-623A4A63A33F}" type="slidenum">
              <a:rPr lang="bg-BG" smtClean="0"/>
              <a:pPr/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11655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13BB6-5F94-4DDD-A323-623A4A63A33F}" type="slidenum">
              <a:rPr lang="bg-BG" smtClean="0"/>
              <a:pPr/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77121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0787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97715"/>
            <a:ext cx="10175034" cy="5238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/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770" y="5888990"/>
            <a:ext cx="1205230" cy="96901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739334" y="1952625"/>
            <a:ext cx="8628845" cy="464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/>
            </a:pPr>
            <a:r>
              <a:rPr lang="en-US" sz="4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LCMS in SOCIALENERGY project</a:t>
            </a:r>
            <a:endParaRPr lang="el-GR" sz="4400" b="1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Project </a:t>
            </a:r>
            <a:r>
              <a:rPr lang="en-US" sz="2400" dirty="0"/>
              <a:t>Name: A Gaming and Social Network Platform for Evolving Energy Markets’ </a:t>
            </a:r>
            <a:r>
              <a:rPr lang="en-US" sz="2400" dirty="0" smtClean="0"/>
              <a:t>Operation and </a:t>
            </a:r>
            <a:r>
              <a:rPr lang="en-US" sz="2400" dirty="0"/>
              <a:t>Educating Virtual Energy Communities (SOCIALENERGY)</a:t>
            </a:r>
          </a:p>
          <a:p>
            <a:pPr algn="ctr">
              <a:spcBef>
                <a:spcPct val="20000"/>
              </a:spcBef>
              <a:buClr>
                <a:srgbClr val="FF9900"/>
              </a:buClr>
              <a:buSzPct val="75000"/>
              <a:defRPr/>
            </a:pPr>
            <a:endParaRPr lang="en-US" sz="2000" dirty="0" smtClean="0"/>
          </a:p>
          <a:p>
            <a:pPr algn="ctr">
              <a:spcBef>
                <a:spcPct val="20000"/>
              </a:spcBef>
              <a:buClr>
                <a:srgbClr val="FF9900"/>
              </a:buClr>
              <a:buSzPct val="75000"/>
              <a:defRPr/>
            </a:pPr>
            <a:r>
              <a:rPr lang="en-US" sz="2000" dirty="0" smtClean="0"/>
              <a:t>H2020-ICT-2016-1</a:t>
            </a:r>
            <a:r>
              <a:rPr lang="en-US" sz="2000" dirty="0"/>
              <a:t>, ICT-24-2016 on “Gaming and Gamification”</a:t>
            </a:r>
          </a:p>
          <a:p>
            <a:pPr algn="ctr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/>
            </a:pPr>
            <a:endParaRPr lang="en-US" sz="2000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/>
            </a:pPr>
            <a:r>
              <a:rPr lang="en-US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Katina </a:t>
            </a:r>
            <a:r>
              <a:rPr lang="en-US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Pancheva</a:t>
            </a:r>
            <a:r>
              <a:rPr lang="en-US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(SU-NIS)</a:t>
            </a:r>
          </a:p>
          <a:p>
            <a:pPr algn="ctr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/>
            </a:pPr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Pencho </a:t>
            </a:r>
            <a:r>
              <a:rPr lang="en-US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Mihnev (IT – FMI)</a:t>
            </a:r>
          </a:p>
          <a:p>
            <a:pPr algn="ctr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/>
            </a:pPr>
            <a:endParaRPr lang="en-US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  <a:defRPr/>
            </a:pPr>
            <a:r>
              <a:rPr lang="en-US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&lt;31 March 2018&gt;</a:t>
            </a:r>
            <a:endParaRPr lang="el-GR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76" y="79379"/>
            <a:ext cx="1768845" cy="1576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65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9477375" cy="880248"/>
          </a:xfrm>
        </p:spPr>
        <p:txBody>
          <a:bodyPr>
            <a:noAutofit/>
          </a:bodyPr>
          <a:lstStyle/>
          <a:p>
            <a:r>
              <a:rPr lang="en-US" sz="4000" dirty="0" smtClean="0"/>
              <a:t>Major achievements achieved by SU-NIS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2457"/>
            <a:ext cx="9966960" cy="2477493"/>
          </a:xfrm>
        </p:spPr>
        <p:txBody>
          <a:bodyPr>
            <a:noAutofit/>
          </a:bodyPr>
          <a:lstStyle/>
          <a:p>
            <a:pPr lvl="0"/>
            <a:endParaRPr lang="en-GB" sz="2800" dirty="0" smtClean="0"/>
          </a:p>
          <a:p>
            <a:pPr lvl="0"/>
            <a:r>
              <a:rPr lang="en-GB" sz="2800" dirty="0" smtClean="0"/>
              <a:t>A </a:t>
            </a:r>
            <a:r>
              <a:rPr lang="en-GB" sz="2800" b="1" dirty="0" smtClean="0">
                <a:solidFill>
                  <a:srgbClr val="FF0000"/>
                </a:solidFill>
              </a:rPr>
              <a:t>novel SOCIALENERGY competence taxonomy framework has been designed</a:t>
            </a:r>
            <a:r>
              <a:rPr lang="en-GB" sz="2800" dirty="0" smtClean="0"/>
              <a:t> and the way that the learning objects/units from LCMS will be integrated in, has been agreed</a:t>
            </a:r>
          </a:p>
          <a:p>
            <a:pPr marL="0" lvl="0" indent="0">
              <a:buNone/>
            </a:pPr>
            <a:endParaRPr lang="en-GB" sz="2800" dirty="0" smtClean="0"/>
          </a:p>
          <a:p>
            <a:r>
              <a:rPr lang="en-GB" sz="2800" dirty="0"/>
              <a:t>A </a:t>
            </a:r>
            <a:r>
              <a:rPr lang="en-GB" sz="2800" b="1" dirty="0">
                <a:solidFill>
                  <a:srgbClr val="FF0000"/>
                </a:solidFill>
              </a:rPr>
              <a:t>first S/W prototype version of the LCMS subsystem </a:t>
            </a:r>
            <a:r>
              <a:rPr lang="en-GB" sz="2800" dirty="0"/>
              <a:t>is currently ready for </a:t>
            </a:r>
            <a:r>
              <a:rPr lang="en-GB" sz="2800" dirty="0" smtClean="0"/>
              <a:t>DEMO</a:t>
            </a:r>
            <a:endParaRPr lang="en-GB" sz="2800" dirty="0"/>
          </a:p>
          <a:p>
            <a:pPr lvl="0"/>
            <a:endParaRPr lang="en-GB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555" y="660629"/>
            <a:ext cx="5479977" cy="3254146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010900" cy="737084"/>
          </a:xfrm>
        </p:spPr>
        <p:txBody>
          <a:bodyPr>
            <a:noAutofit/>
          </a:bodyPr>
          <a:lstStyle/>
          <a:p>
            <a:r>
              <a:rPr lang="en-US" sz="4000" dirty="0" smtClean="0"/>
              <a:t>Learning Content Management System (LCMS)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6" y="910543"/>
            <a:ext cx="5358130" cy="57473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031" y="3983064"/>
            <a:ext cx="6391895" cy="184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9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953625" cy="1552575"/>
          </a:xfrm>
        </p:spPr>
        <p:txBody>
          <a:bodyPr>
            <a:noAutofit/>
          </a:bodyPr>
          <a:lstStyle/>
          <a:p>
            <a:r>
              <a:rPr lang="en-US" sz="4400" dirty="0" smtClean="0"/>
              <a:t>Learning Content Management System Role</a:t>
            </a:r>
            <a:r>
              <a:rPr lang="bg-BG" sz="2400" dirty="0" smtClean="0">
                <a:solidFill>
                  <a:srgbClr val="FF0000"/>
                </a:solidFill>
              </a:rPr>
              <a:t/>
            </a:r>
            <a:br>
              <a:rPr lang="bg-BG" sz="2400" dirty="0" smtClean="0">
                <a:solidFill>
                  <a:srgbClr val="FF0000"/>
                </a:solidFill>
              </a:rPr>
            </a:br>
            <a:endParaRPr lang="bg-BG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851" y="1901376"/>
            <a:ext cx="9310253" cy="3327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/>
              <a:t>Context</a:t>
            </a:r>
          </a:p>
          <a:p>
            <a:r>
              <a:rPr lang="en-US" sz="2000" dirty="0" smtClean="0"/>
              <a:t>Increasing exploitation and impact of DR EPs and energy efficient products and services and their complexity impose strong need to educate people</a:t>
            </a:r>
            <a:r>
              <a:rPr lang="el-GR" sz="2000" dirty="0" smtClean="0"/>
              <a:t>.</a:t>
            </a:r>
          </a:p>
          <a:p>
            <a:r>
              <a:rPr lang="en-US" sz="2000" dirty="0" smtClean="0"/>
              <a:t>Social inclusion towards energy efficiency</a:t>
            </a:r>
            <a:endParaRPr lang="el-GR" sz="2000" dirty="0" smtClean="0"/>
          </a:p>
          <a:p>
            <a:r>
              <a:rPr lang="en-US" sz="2000" dirty="0" smtClean="0"/>
              <a:t>Enhancement of easy and deep communication between all stakeholders (users, utilities, providers, energy efficiency companies, intermediaries, ESCOs)</a:t>
            </a:r>
            <a:endParaRPr lang="el-GR" sz="2000" dirty="0" smtClean="0"/>
          </a:p>
          <a:p>
            <a:r>
              <a:rPr lang="en-US" sz="2000" dirty="0" smtClean="0"/>
              <a:t>Importance of collective, bottom-up and self-organized online education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3053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LCMS Role</a:t>
            </a:r>
            <a:r>
              <a:rPr lang="bg-BG" sz="2400" dirty="0" smtClean="0">
                <a:solidFill>
                  <a:srgbClr val="FF0000"/>
                </a:solidFill>
              </a:rPr>
              <a:t/>
            </a:r>
            <a:br>
              <a:rPr lang="bg-BG" sz="2400" dirty="0" smtClean="0">
                <a:solidFill>
                  <a:srgbClr val="FF0000"/>
                </a:solidFill>
              </a:rPr>
            </a:br>
            <a:endParaRPr lang="bg-BG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559" y="1734504"/>
            <a:ext cx="9129443" cy="4905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/>
              <a:t>Context:</a:t>
            </a:r>
          </a:p>
          <a:p>
            <a:r>
              <a:rPr lang="en-US" sz="2200" dirty="0" smtClean="0"/>
              <a:t>Purpose of SE to educate all stakeholders to understand and cope with difficulties and challenges related to energy efficiency</a:t>
            </a:r>
            <a:r>
              <a:rPr lang="el-GR" sz="2200" dirty="0" smtClean="0"/>
              <a:t>.</a:t>
            </a:r>
          </a:p>
          <a:p>
            <a:endParaRPr lang="en-US" sz="2200" dirty="0" smtClean="0"/>
          </a:p>
          <a:p>
            <a:r>
              <a:rPr lang="en-US" sz="2200" dirty="0" smtClean="0"/>
              <a:t>Game as major tool to address SE objective to educate users, and LCMS as an important tool to complement with standard educational services</a:t>
            </a:r>
            <a:r>
              <a:rPr lang="el-GR" sz="2200" dirty="0" smtClean="0"/>
              <a:t>.</a:t>
            </a:r>
          </a:p>
          <a:p>
            <a:endParaRPr lang="en-US" sz="2200" dirty="0" smtClean="0"/>
          </a:p>
          <a:p>
            <a:pPr marL="714375" indent="0">
              <a:buNone/>
            </a:pPr>
            <a:r>
              <a:rPr lang="en-US" sz="2200" dirty="0" smtClean="0"/>
              <a:t>LCMS performs important base function in overall educational processes in SE project</a:t>
            </a: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           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5" name="Down Arrow 4"/>
          <p:cNvSpPr/>
          <p:nvPr/>
        </p:nvSpPr>
        <p:spPr>
          <a:xfrm rot="16200000">
            <a:off x="412991" y="5217102"/>
            <a:ext cx="365760" cy="5775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0569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LCMS </a:t>
            </a:r>
            <a:r>
              <a:rPr lang="en-US" sz="5400" dirty="0" smtClean="0"/>
              <a:t>Features</a:t>
            </a:r>
            <a:endParaRPr lang="bg-BG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3" y="1740865"/>
            <a:ext cx="9414163" cy="489977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u="sng" dirty="0" smtClean="0"/>
              <a:t>LCMS is:</a:t>
            </a:r>
          </a:p>
          <a:p>
            <a:r>
              <a:rPr lang="en-GB" dirty="0"/>
              <a:t>web-based platform with a default mobile-compatible interface and cross-browser compatibility</a:t>
            </a:r>
            <a:endParaRPr lang="bg-BG" dirty="0"/>
          </a:p>
          <a:p>
            <a:r>
              <a:rPr lang="en-GB" dirty="0" smtClean="0"/>
              <a:t>a </a:t>
            </a:r>
            <a:r>
              <a:rPr lang="en-GB" dirty="0"/>
              <a:t>single, robust, secure and integrated system for the creation of personalized learning </a:t>
            </a:r>
            <a:r>
              <a:rPr lang="en-GB" dirty="0" smtClean="0"/>
              <a:t>environment</a:t>
            </a:r>
          </a:p>
          <a:p>
            <a:r>
              <a:rPr lang="en-GB" dirty="0"/>
              <a:t>b</a:t>
            </a:r>
            <a:r>
              <a:rPr lang="en-GB" dirty="0" smtClean="0"/>
              <a:t>ased </a:t>
            </a:r>
            <a:r>
              <a:rPr lang="en-GB" dirty="0"/>
              <a:t>on Moodle – a continually reviewed and improved to suit the evolving needs of </a:t>
            </a:r>
            <a:r>
              <a:rPr lang="en-GB" dirty="0" smtClean="0"/>
              <a:t>users</a:t>
            </a:r>
          </a:p>
          <a:p>
            <a:r>
              <a:rPr lang="en-US" dirty="0"/>
              <a:t>i</a:t>
            </a:r>
            <a:r>
              <a:rPr lang="en-US" dirty="0" smtClean="0"/>
              <a:t>nterrelated </a:t>
            </a:r>
            <a:r>
              <a:rPr lang="en-US" dirty="0"/>
              <a:t>with other subs-systems (GSRN and game)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b="1" u="sng" dirty="0" smtClean="0"/>
              <a:t>LCMS provides:</a:t>
            </a:r>
          </a:p>
          <a:p>
            <a:r>
              <a:rPr lang="en-GB" dirty="0" smtClean="0"/>
              <a:t>to </a:t>
            </a:r>
            <a:r>
              <a:rPr lang="en-GB" dirty="0"/>
              <a:t>educators, administrators and learners a set of learner-centric tools </a:t>
            </a:r>
            <a:endParaRPr lang="en-GB" dirty="0" smtClean="0"/>
          </a:p>
          <a:p>
            <a:r>
              <a:rPr lang="en-GB" dirty="0"/>
              <a:t>p</a:t>
            </a:r>
            <a:r>
              <a:rPr lang="en-GB" dirty="0" smtClean="0"/>
              <a:t>ersonalized learning (ILP related to courses/modules, dashboard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dirty="0" smtClean="0"/>
              <a:t>collaborative </a:t>
            </a:r>
            <a:r>
              <a:rPr lang="en-GB" dirty="0"/>
              <a:t>learning </a:t>
            </a:r>
            <a:r>
              <a:rPr lang="en-GB" dirty="0" smtClean="0"/>
              <a:t>environment</a:t>
            </a:r>
          </a:p>
          <a:p>
            <a:r>
              <a:rPr lang="en-GB" dirty="0"/>
              <a:t>s</a:t>
            </a:r>
            <a:r>
              <a:rPr lang="en-GB" dirty="0" smtClean="0"/>
              <a:t>ocial functions (communication with others, chats, forums etc.)</a:t>
            </a:r>
          </a:p>
        </p:txBody>
      </p:sp>
    </p:spTree>
    <p:extLst>
      <p:ext uri="{BB962C8B-B14F-4D97-AF65-F5344CB8AC3E}">
        <p14:creationId xmlns:p14="http://schemas.microsoft.com/office/powerpoint/2010/main" val="368331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1842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975"/>
            <a:ext cx="12115800" cy="4095749"/>
          </a:xfrm>
        </p:spPr>
      </p:pic>
    </p:spTree>
    <p:extLst>
      <p:ext uri="{BB962C8B-B14F-4D97-AF65-F5344CB8AC3E}">
        <p14:creationId xmlns:p14="http://schemas.microsoft.com/office/powerpoint/2010/main" val="104280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0879" y="6297550"/>
            <a:ext cx="8608104" cy="366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Course on Competence 1.3. Energy efficient electric appliances, Level 3 - Expert</a:t>
            </a:r>
            <a:endParaRPr lang="bg-B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65" y="111832"/>
            <a:ext cx="6060508" cy="610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0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635" y="320842"/>
            <a:ext cx="8879366" cy="1320800"/>
          </a:xfrm>
        </p:spPr>
        <p:txBody>
          <a:bodyPr>
            <a:noAutofit/>
          </a:bodyPr>
          <a:lstStyle/>
          <a:p>
            <a:r>
              <a:rPr lang="en-US" dirty="0"/>
              <a:t>LCMS Resources </a:t>
            </a:r>
            <a:r>
              <a:rPr lang="en-US" dirty="0" smtClean="0"/>
              <a:t>and Activities that will be </a:t>
            </a:r>
            <a:r>
              <a:rPr lang="en-US" b="1" dirty="0" smtClean="0"/>
              <a:t>mostly</a:t>
            </a:r>
            <a:r>
              <a:rPr lang="en-US" dirty="0" smtClean="0"/>
              <a:t> used in a learning module/course</a:t>
            </a:r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59882" y="1660475"/>
            <a:ext cx="4498383" cy="576262"/>
          </a:xfr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</a:pPr>
            <a:r>
              <a:rPr lang="en-US" sz="2800" b="1" dirty="0" smtClean="0"/>
              <a:t>Resources</a:t>
            </a:r>
            <a:endParaRPr lang="bg-BG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59882" y="2323361"/>
            <a:ext cx="4498383" cy="407743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spcBef>
                <a:spcPts val="600"/>
              </a:spcBef>
            </a:pPr>
            <a:r>
              <a:rPr lang="en-US" sz="2600" dirty="0" smtClean="0"/>
              <a:t>File</a:t>
            </a:r>
          </a:p>
          <a:p>
            <a:pPr>
              <a:spcBef>
                <a:spcPts val="600"/>
              </a:spcBef>
            </a:pPr>
            <a:r>
              <a:rPr lang="en-US" sz="2600" dirty="0" smtClean="0"/>
              <a:t>Page (web)</a:t>
            </a:r>
          </a:p>
          <a:p>
            <a:pPr>
              <a:spcBef>
                <a:spcPts val="600"/>
              </a:spcBef>
            </a:pPr>
            <a:r>
              <a:rPr lang="en-US" sz="2600" dirty="0" smtClean="0"/>
              <a:t>URL</a:t>
            </a:r>
          </a:p>
          <a:p>
            <a:pPr>
              <a:spcBef>
                <a:spcPts val="600"/>
              </a:spcBef>
            </a:pPr>
            <a:r>
              <a:rPr lang="en-US" sz="2600" dirty="0" smtClean="0"/>
              <a:t>Book</a:t>
            </a:r>
          </a:p>
          <a:p>
            <a:pPr>
              <a:spcBef>
                <a:spcPts val="600"/>
              </a:spcBef>
            </a:pPr>
            <a:r>
              <a:rPr lang="en-US" sz="2600" dirty="0" smtClean="0"/>
              <a:t>Glossary</a:t>
            </a:r>
          </a:p>
          <a:p>
            <a:pPr>
              <a:spcBef>
                <a:spcPts val="600"/>
              </a:spcBef>
            </a:pPr>
            <a:r>
              <a:rPr lang="en-US" sz="2600" dirty="0"/>
              <a:t>Recording (</a:t>
            </a:r>
            <a:r>
              <a:rPr lang="en-US" sz="1900" dirty="0"/>
              <a:t>from BigBlueButton</a:t>
            </a:r>
            <a:r>
              <a:rPr lang="en-US" sz="2600" dirty="0"/>
              <a:t>)</a:t>
            </a:r>
          </a:p>
          <a:p>
            <a:pPr>
              <a:spcBef>
                <a:spcPts val="600"/>
              </a:spcBef>
            </a:pPr>
            <a:r>
              <a:rPr lang="en-US" sz="2600" dirty="0"/>
              <a:t>External Package </a:t>
            </a:r>
            <a:r>
              <a:rPr lang="en-US" sz="2400" dirty="0"/>
              <a:t>(</a:t>
            </a:r>
            <a:r>
              <a:rPr lang="en-US" sz="2200" dirty="0"/>
              <a:t>SCORM, IMS</a:t>
            </a:r>
            <a:r>
              <a:rPr lang="en-US" sz="2400" dirty="0"/>
              <a:t>)</a:t>
            </a:r>
          </a:p>
          <a:p>
            <a:pPr>
              <a:spcBef>
                <a:spcPts val="600"/>
              </a:spcBef>
            </a:pPr>
            <a:r>
              <a:rPr lang="en-US" sz="2600" dirty="0" smtClean="0"/>
              <a:t>Folder </a:t>
            </a:r>
            <a:r>
              <a:rPr lang="en-US" sz="2400" dirty="0" smtClean="0"/>
              <a:t>(</a:t>
            </a:r>
            <a:r>
              <a:rPr lang="en-US" i="1" dirty="0" smtClean="0"/>
              <a:t>organisational</a:t>
            </a:r>
            <a:r>
              <a:rPr lang="en-US" sz="2400" i="1" dirty="0" smtClean="0"/>
              <a:t>)</a:t>
            </a:r>
            <a:endParaRPr lang="en-US" sz="2400" dirty="0" smtClean="0"/>
          </a:p>
          <a:p>
            <a:pPr>
              <a:spcBef>
                <a:spcPts val="600"/>
              </a:spcBef>
            </a:pPr>
            <a:r>
              <a:rPr lang="en-US" sz="2600" dirty="0" smtClean="0"/>
              <a:t>Label </a:t>
            </a:r>
            <a:r>
              <a:rPr lang="en-US" sz="2400" dirty="0" smtClean="0"/>
              <a:t>(</a:t>
            </a:r>
            <a:r>
              <a:rPr lang="en-US" i="1" dirty="0" smtClean="0"/>
              <a:t>organisational</a:t>
            </a:r>
            <a:r>
              <a:rPr lang="en-US" sz="2400" i="1" dirty="0" smtClean="0"/>
              <a:t>)</a:t>
            </a:r>
            <a:endParaRPr lang="en-US" sz="2400" dirty="0" smtClean="0"/>
          </a:p>
          <a:p>
            <a:endParaRPr lang="en-US" sz="2400" dirty="0" smtClean="0"/>
          </a:p>
          <a:p>
            <a:endParaRPr lang="bg-BG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65021" y="1660475"/>
            <a:ext cx="5106751" cy="576262"/>
          </a:xfr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</a:pPr>
            <a:r>
              <a:rPr lang="en-US" sz="2800" b="1" dirty="0" smtClean="0"/>
              <a:t>Activities</a:t>
            </a:r>
            <a:endParaRPr lang="bg-BG" sz="28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65022" y="2323360"/>
            <a:ext cx="5106751" cy="40774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600" b="1" dirty="0" smtClean="0"/>
              <a:t>Automatically graded</a:t>
            </a:r>
          </a:p>
          <a:p>
            <a:pPr>
              <a:spcBef>
                <a:spcPts val="500"/>
              </a:spcBef>
            </a:pPr>
            <a:r>
              <a:rPr lang="en-US" sz="2600" dirty="0" smtClean="0"/>
              <a:t>Quiz / External pack quiz (</a:t>
            </a:r>
            <a:r>
              <a:rPr lang="en-US" sz="2200" dirty="0" smtClean="0"/>
              <a:t>SCORM</a:t>
            </a:r>
            <a:r>
              <a:rPr lang="en-US" sz="2600" dirty="0" smtClean="0"/>
              <a:t>)</a:t>
            </a:r>
          </a:p>
          <a:p>
            <a:pPr>
              <a:spcBef>
                <a:spcPts val="500"/>
              </a:spcBef>
            </a:pPr>
            <a:r>
              <a:rPr lang="en-US" sz="2600" dirty="0" smtClean="0"/>
              <a:t>Choice</a:t>
            </a:r>
          </a:p>
          <a:p>
            <a:pPr>
              <a:spcBef>
                <a:spcPts val="500"/>
              </a:spcBef>
            </a:pPr>
            <a:r>
              <a:rPr lang="en-US" sz="2600" dirty="0" smtClean="0"/>
              <a:t>Lesson</a:t>
            </a:r>
          </a:p>
          <a:p>
            <a:pPr>
              <a:spcBef>
                <a:spcPts val="500"/>
              </a:spcBef>
            </a:pPr>
            <a:r>
              <a:rPr lang="en-GB" sz="2600" dirty="0" smtClean="0"/>
              <a:t>Assignment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2600" b="1" dirty="0" smtClean="0"/>
              <a:t>For Communication/Collaboration</a:t>
            </a:r>
          </a:p>
          <a:p>
            <a:pPr>
              <a:spcBef>
                <a:spcPts val="500"/>
              </a:spcBef>
            </a:pPr>
            <a:r>
              <a:rPr lang="en-GB" sz="2600" dirty="0" smtClean="0"/>
              <a:t>Forum / Chat</a:t>
            </a:r>
          </a:p>
          <a:p>
            <a:pPr>
              <a:spcBef>
                <a:spcPts val="500"/>
              </a:spcBef>
            </a:pPr>
            <a:r>
              <a:rPr lang="en-GB" sz="2600" dirty="0" smtClean="0"/>
              <a:t>BigBlueButton (BN)</a:t>
            </a:r>
          </a:p>
          <a:p>
            <a:pPr>
              <a:spcBef>
                <a:spcPts val="500"/>
              </a:spcBef>
            </a:pPr>
            <a:r>
              <a:rPr lang="en-GB" sz="2600" dirty="0" smtClean="0"/>
              <a:t>Workshop / Database</a:t>
            </a:r>
          </a:p>
        </p:txBody>
      </p:sp>
    </p:spTree>
    <p:extLst>
      <p:ext uri="{BB962C8B-B14F-4D97-AF65-F5344CB8AC3E}">
        <p14:creationId xmlns:p14="http://schemas.microsoft.com/office/powerpoint/2010/main" val="128231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Interaction of LCMS with GSRN and the GAME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712923"/>
            <a:ext cx="8916117" cy="532844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Interaction with GSRN </a:t>
            </a:r>
            <a:endParaRPr lang="en-US" sz="2000" b="1" dirty="0"/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GSRN provides to LCMS recommendations – what competences a user needs to master</a:t>
            </a:r>
          </a:p>
          <a:p>
            <a:pPr marL="0" indent="0">
              <a:buNone/>
            </a:pPr>
            <a:r>
              <a:rPr lang="en-US" sz="1600" dirty="0" smtClean="0"/>
              <a:t>      GSRN </a:t>
            </a:r>
            <a:r>
              <a:rPr lang="en-US" sz="1600" dirty="0"/>
              <a:t>provides to LCMS </a:t>
            </a:r>
            <a:r>
              <a:rPr lang="en-US" sz="1600" dirty="0" smtClean="0"/>
              <a:t>user model to be used in education</a:t>
            </a:r>
          </a:p>
          <a:p>
            <a:pPr marL="0" indent="0">
              <a:buNone/>
            </a:pPr>
            <a:r>
              <a:rPr lang="en-US" sz="1600" dirty="0" smtClean="0"/>
              <a:t>	LCMS </a:t>
            </a:r>
            <a:r>
              <a:rPr lang="en-US" sz="1600" dirty="0"/>
              <a:t>provides </a:t>
            </a:r>
            <a:r>
              <a:rPr lang="en-US" sz="1600" dirty="0" smtClean="0"/>
              <a:t>GSRN with results of training to be part of the users’ models 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LCMS provides GSRN with the SE ontology to be part of each user model</a:t>
            </a:r>
          </a:p>
          <a:p>
            <a:r>
              <a:rPr lang="en-US" sz="2000" b="1" dirty="0" smtClean="0"/>
              <a:t>Interaction </a:t>
            </a:r>
            <a:r>
              <a:rPr lang="en-US" sz="2000" b="1" dirty="0"/>
              <a:t>with game </a:t>
            </a:r>
          </a:p>
          <a:p>
            <a:pPr marL="0" indent="0">
              <a:buNone/>
            </a:pPr>
            <a:r>
              <a:rPr lang="en-US" sz="1600" dirty="0"/>
              <a:t>	Offline educational material through pop-up windows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Developed </a:t>
            </a:r>
            <a:r>
              <a:rPr lang="en-US" sz="1600" dirty="0"/>
              <a:t>learning material is integrated in SOCIALENERGY’s virtual world</a:t>
            </a:r>
          </a:p>
          <a:p>
            <a:pPr marL="0" indent="0">
              <a:buNone/>
            </a:pPr>
            <a:r>
              <a:rPr lang="en-US" sz="1600" dirty="0"/>
              <a:t>	LCMS </a:t>
            </a:r>
            <a:r>
              <a:rPr lang="en-US" sz="1600" dirty="0" smtClean="0"/>
              <a:t>enhances </a:t>
            </a:r>
            <a:r>
              <a:rPr lang="en-US" sz="1600" dirty="0"/>
              <a:t>users lessons learnt through the game </a:t>
            </a:r>
            <a:r>
              <a:rPr lang="en-US" sz="1600" dirty="0" smtClean="0"/>
              <a:t>playing with new knowledge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Grafik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7" b="20218"/>
          <a:stretch/>
        </p:blipFill>
        <p:spPr bwMode="auto">
          <a:xfrm>
            <a:off x="3956756" y="4149793"/>
            <a:ext cx="4639912" cy="277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88445" y="4149794"/>
            <a:ext cx="1925770" cy="272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51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38125"/>
            <a:ext cx="8101368" cy="84062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Project motivation (1/2)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771650"/>
            <a:ext cx="9277350" cy="444817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purpose of SOCIALENERGY is the </a:t>
            </a:r>
            <a:r>
              <a:rPr lang="en-US" sz="2000" b="1" dirty="0" smtClean="0">
                <a:solidFill>
                  <a:srgbClr val="FF0000"/>
                </a:solidFill>
              </a:rPr>
              <a:t>easy, rich, and deep communication among the energy sector stakeholders and residential energy consumers </a:t>
            </a:r>
            <a:r>
              <a:rPr lang="en-US" sz="2000" dirty="0" smtClean="0"/>
              <a:t>that will allow them to: </a:t>
            </a:r>
          </a:p>
          <a:p>
            <a:pPr lvl="1"/>
            <a:r>
              <a:rPr lang="en-US" sz="2000" b="1" dirty="0" smtClean="0"/>
              <a:t>discover each other and their needs</a:t>
            </a:r>
            <a:endParaRPr lang="en-US" sz="2000" dirty="0" smtClean="0"/>
          </a:p>
          <a:p>
            <a:pPr lvl="1"/>
            <a:r>
              <a:rPr lang="en-US" sz="2000" b="1" dirty="0" smtClean="0"/>
              <a:t>educate themselves towards a better understanding of the difficulties and the challenges that each one faces</a:t>
            </a:r>
            <a:endParaRPr lang="en-US" sz="2000" dirty="0" smtClean="0"/>
          </a:p>
          <a:p>
            <a:pPr lvl="1"/>
            <a:r>
              <a:rPr lang="en-US" sz="2000" b="1" dirty="0" smtClean="0"/>
              <a:t>interact and trade with each other, especially in the form of energy efficiency services/products</a:t>
            </a:r>
            <a:endParaRPr lang="en-US" sz="2000" dirty="0" smtClean="0"/>
          </a:p>
          <a:p>
            <a:r>
              <a:rPr lang="en-US" sz="2200" b="1" u="sng" dirty="0" smtClean="0">
                <a:solidFill>
                  <a:srgbClr val="FF0000"/>
                </a:solidFill>
              </a:rPr>
              <a:t>Vision:</a:t>
            </a:r>
            <a:r>
              <a:rPr lang="en-US" sz="2200" dirty="0" smtClean="0"/>
              <a:t> </a:t>
            </a:r>
          </a:p>
          <a:p>
            <a:pPr marL="0" indent="0">
              <a:buNone/>
            </a:pPr>
            <a:r>
              <a:rPr lang="en-US" sz="2200" dirty="0" smtClean="0"/>
              <a:t>All these will lead to a </a:t>
            </a:r>
            <a:r>
              <a:rPr lang="en-US" sz="2200" dirty="0" smtClean="0">
                <a:solidFill>
                  <a:srgbClr val="FF0000"/>
                </a:solidFill>
              </a:rPr>
              <a:t>more energy efficient and finally free from energy dependencies, environmentally friendly society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86677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LCMS services (v0p4)</a:t>
            </a:r>
            <a:endParaRPr lang="bg-BG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3770" y="1078745"/>
            <a:ext cx="5067830" cy="576262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3770" y="1655007"/>
            <a:ext cx="5067830" cy="361231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Search </a:t>
            </a:r>
            <a:r>
              <a:rPr lang="en-US" sz="2000" dirty="0"/>
              <a:t>for users – retrieval of users via criteria to match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List </a:t>
            </a:r>
            <a:r>
              <a:rPr lang="en-US" sz="2000" dirty="0"/>
              <a:t>competencies – retrieval of list of competencies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Create </a:t>
            </a:r>
            <a:r>
              <a:rPr lang="en-US" sz="2000" dirty="0"/>
              <a:t>learning plan for a user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Add </a:t>
            </a:r>
            <a:r>
              <a:rPr lang="en-US" sz="2000" dirty="0"/>
              <a:t>a competency to a learning plan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List </a:t>
            </a:r>
            <a:r>
              <a:rPr lang="en-US" sz="2000" dirty="0"/>
              <a:t>a user’s learning plans</a:t>
            </a:r>
          </a:p>
          <a:p>
            <a:pPr>
              <a:spcBef>
                <a:spcPts val="1200"/>
              </a:spcBef>
            </a:pP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1757" y="1078745"/>
            <a:ext cx="5067825" cy="576262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1759" y="1655007"/>
            <a:ext cx="5067824" cy="361231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List a learning plan's competencies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List </a:t>
            </a:r>
            <a:r>
              <a:rPr lang="en-US" sz="2000" dirty="0"/>
              <a:t>courses using a competency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List badges awarded to a user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List user’s course final grades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List of grade items for users in a course</a:t>
            </a:r>
          </a:p>
          <a:p>
            <a:pPr>
              <a:spcBef>
                <a:spcPts val="1200"/>
              </a:spcBef>
            </a:pPr>
            <a:r>
              <a:rPr lang="en-GB" sz="2000" dirty="0"/>
              <a:t>List dedication estimated time to a course by the </a:t>
            </a:r>
            <a:r>
              <a:rPr lang="en-GB" sz="2000" dirty="0" smtClean="0"/>
              <a:t>participants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193457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1" y="0"/>
            <a:ext cx="9525239" cy="845047"/>
          </a:xfrm>
        </p:spPr>
        <p:txBody>
          <a:bodyPr>
            <a:normAutofit/>
          </a:bodyPr>
          <a:lstStyle/>
          <a:p>
            <a:r>
              <a:rPr lang="en-GB" sz="4000" dirty="0" smtClean="0"/>
              <a:t>Project motivation (2/2)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" y="1016001"/>
            <a:ext cx="4752974" cy="5327650"/>
          </a:xfrm>
        </p:spPr>
        <p:txBody>
          <a:bodyPr>
            <a:normAutofit/>
          </a:bodyPr>
          <a:lstStyle/>
          <a:p>
            <a:r>
              <a:rPr lang="en-GB" sz="2000" dirty="0"/>
              <a:t>Digitization era for electric </a:t>
            </a:r>
            <a:r>
              <a:rPr lang="en-GB" sz="2000" dirty="0" smtClean="0"/>
              <a:t>utilities </a:t>
            </a:r>
            <a:r>
              <a:rPr lang="en-GB" sz="2000" dirty="0" smtClean="0">
                <a:sym typeface="Wingdings"/>
              </a:rPr>
              <a:t> confluence of 3 driving forces:</a:t>
            </a:r>
          </a:p>
          <a:p>
            <a:pPr lvl="1"/>
            <a:r>
              <a:rPr lang="en-GB" sz="1800" dirty="0" smtClean="0"/>
              <a:t>Regulatory &amp; policy shifts</a:t>
            </a:r>
          </a:p>
          <a:p>
            <a:pPr lvl="1"/>
            <a:r>
              <a:rPr lang="en-GB" sz="1800" dirty="0" smtClean="0"/>
              <a:t>Changing market demand</a:t>
            </a:r>
          </a:p>
          <a:p>
            <a:pPr lvl="1"/>
            <a:r>
              <a:rPr lang="en-GB" sz="1800" dirty="0" smtClean="0"/>
              <a:t>Technology innovations</a:t>
            </a:r>
          </a:p>
          <a:p>
            <a:endParaRPr lang="en-US" sz="2000" dirty="0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704" y="517263"/>
            <a:ext cx="7111872" cy="53728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own Arrow 3"/>
          <p:cNvSpPr/>
          <p:nvPr/>
        </p:nvSpPr>
        <p:spPr>
          <a:xfrm>
            <a:off x="2198137" y="3235914"/>
            <a:ext cx="586168" cy="1111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518068"/>
            <a:ext cx="5275517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SOCIALENERGY Project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5934956" cy="107874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Proposed Business Model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" y="1016001"/>
            <a:ext cx="4677136" cy="4279900"/>
          </a:xfrm>
        </p:spPr>
        <p:txBody>
          <a:bodyPr/>
          <a:lstStyle/>
          <a:p>
            <a:r>
              <a:rPr lang="en-US" dirty="0" smtClean="0"/>
              <a:t>Digitization era for electric utilities</a:t>
            </a:r>
          </a:p>
          <a:p>
            <a:r>
              <a:rPr lang="en-US" dirty="0" smtClean="0"/>
              <a:t>From traditional electric utility companies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Energy Service Providers (ESPs)</a:t>
            </a:r>
            <a:endParaRPr lang="en-US" dirty="0">
              <a:sym typeface="Wingdings"/>
            </a:endParaRPr>
          </a:p>
          <a:p>
            <a:r>
              <a:rPr lang="en-US" b="1" dirty="0" smtClean="0">
                <a:sym typeface="Wingdings"/>
              </a:rPr>
              <a:t>New Business Model for digital electric utilities</a:t>
            </a:r>
            <a:r>
              <a:rPr lang="en-US" dirty="0" smtClean="0">
                <a:sym typeface="Wingdings"/>
              </a:rPr>
              <a:t>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sym typeface="Wingdings"/>
              </a:rPr>
              <a:t>Research</a:t>
            </a:r>
            <a:r>
              <a:rPr lang="en-US" dirty="0" smtClean="0">
                <a:sym typeface="Wingdings"/>
              </a:rPr>
              <a:t> (intelligent algorithms and novel concepts from various disciplines)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sym typeface="Wingdings"/>
              </a:rPr>
              <a:t>Innovation</a:t>
            </a:r>
            <a:r>
              <a:rPr lang="en-US" dirty="0" smtClean="0">
                <a:sym typeface="Wingdings"/>
              </a:rPr>
              <a:t> (novel way of exploitation of already existing technologies)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sym typeface="Wingdings"/>
              </a:rPr>
              <a:t>Commercial market uptake</a:t>
            </a:r>
            <a:r>
              <a:rPr lang="en-US" dirty="0" smtClean="0">
                <a:sym typeface="Wingdings"/>
              </a:rPr>
              <a:t> (strategic collaborations and release of new products/services in the market)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739787"/>
            <a:ext cx="7217200" cy="4645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002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0089320" cy="696027"/>
          </a:xfrm>
        </p:spPr>
        <p:txBody>
          <a:bodyPr>
            <a:noAutofit/>
          </a:bodyPr>
          <a:lstStyle/>
          <a:p>
            <a:r>
              <a:rPr lang="en-US" sz="4000" dirty="0" smtClean="0"/>
              <a:t>Proposed SOCIALENERGY S/W platform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4875"/>
            <a:ext cx="10391775" cy="5953126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multi-disciplinary </a:t>
            </a:r>
            <a:r>
              <a:rPr lang="en-US" b="1" dirty="0">
                <a:solidFill>
                  <a:srgbClr val="FF0000"/>
                </a:solidFill>
              </a:rPr>
              <a:t>S/W </a:t>
            </a:r>
            <a:r>
              <a:rPr lang="en-US" b="1" dirty="0" smtClean="0">
                <a:solidFill>
                  <a:srgbClr val="FF0000"/>
                </a:solidFill>
              </a:rPr>
              <a:t>platform operated by an electric utility company or energy service provider (ESP)</a:t>
            </a:r>
            <a:r>
              <a:rPr lang="en-US" dirty="0" smtClean="0"/>
              <a:t> </a:t>
            </a:r>
          </a:p>
          <a:p>
            <a:pPr lvl="1">
              <a:spcBef>
                <a:spcPts val="600"/>
              </a:spcBef>
              <a:buFont typeface="Wingdings" charset="2"/>
              <a:buChar char="Ø"/>
            </a:pPr>
            <a:r>
              <a:rPr lang="en-US" dirty="0" smtClean="0"/>
              <a:t>to </a:t>
            </a:r>
            <a:r>
              <a:rPr lang="en-US" dirty="0"/>
              <a:t>accurately inform and effectively educate end users on energy efficiency in a user-friendly </a:t>
            </a:r>
            <a:r>
              <a:rPr lang="en-US" dirty="0" smtClean="0"/>
              <a:t>way</a:t>
            </a:r>
            <a:r>
              <a:rPr lang="en-GB" dirty="0" smtClean="0"/>
              <a:t> </a:t>
            </a:r>
          </a:p>
          <a:p>
            <a:pPr>
              <a:buFont typeface="Wingdings" charset="2"/>
              <a:buChar char="Ø"/>
            </a:pP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self-evolving SOCIALENERGY game </a:t>
            </a:r>
            <a:r>
              <a:rPr lang="en-US" dirty="0"/>
              <a:t>integrates </a:t>
            </a:r>
            <a:r>
              <a:rPr lang="en-US" dirty="0" smtClean="0"/>
              <a:t>several mathematical </a:t>
            </a:r>
            <a:r>
              <a:rPr lang="en-US" dirty="0"/>
              <a:t>models and algorithms towards energy </a:t>
            </a:r>
            <a:r>
              <a:rPr lang="en-US" dirty="0" smtClean="0"/>
              <a:t>efficiency and education of users</a:t>
            </a:r>
            <a:endParaRPr lang="en-GB" dirty="0" smtClean="0"/>
          </a:p>
          <a:p>
            <a:pPr>
              <a:buFont typeface="Wingdings" charset="2"/>
              <a:buChar char="Ø"/>
            </a:pPr>
            <a:r>
              <a:rPr lang="en-US" dirty="0"/>
              <a:t>The concept on </a:t>
            </a:r>
            <a:r>
              <a:rPr lang="en-US" b="1" dirty="0">
                <a:solidFill>
                  <a:srgbClr val="FF0000"/>
                </a:solidFill>
              </a:rPr>
              <a:t>online social networks is exploited through the development of the Green Social Response Network (GSRN) concept</a:t>
            </a:r>
            <a:r>
              <a:rPr lang="en-US" dirty="0"/>
              <a:t>, combined with behavioral economics models (such as peer pressure). </a:t>
            </a:r>
            <a:endParaRPr lang="en-US" dirty="0" smtClean="0"/>
          </a:p>
          <a:p>
            <a:pPr lvl="1">
              <a:spcBef>
                <a:spcPts val="600"/>
              </a:spcBef>
              <a:buFont typeface="Wingdings" charset="2"/>
              <a:buChar char="Ø"/>
            </a:pPr>
            <a:r>
              <a:rPr lang="en-US" dirty="0" smtClean="0"/>
              <a:t>These </a:t>
            </a:r>
            <a:r>
              <a:rPr lang="en-US" dirty="0"/>
              <a:t>lead to the creation, dynamic adaptation and management of virtual energy communities (VECs) </a:t>
            </a:r>
            <a:endParaRPr lang="en-US" dirty="0" smtClean="0"/>
          </a:p>
          <a:p>
            <a:pPr lvl="1">
              <a:spcBef>
                <a:spcPts val="600"/>
              </a:spcBef>
              <a:buFont typeface="Wingdings" charset="2"/>
              <a:buChar char="Ø"/>
            </a:pPr>
            <a:r>
              <a:rPr lang="en-US" dirty="0" smtClean="0"/>
              <a:t>that </a:t>
            </a:r>
            <a:r>
              <a:rPr lang="en-US" dirty="0"/>
              <a:t>trigger very effectively behavioral changes towards energy </a:t>
            </a:r>
            <a:r>
              <a:rPr lang="en-US" dirty="0" smtClean="0"/>
              <a:t>efficiency.</a:t>
            </a:r>
            <a:r>
              <a:rPr lang="en-GB" dirty="0" smtClean="0"/>
              <a:t> </a:t>
            </a:r>
          </a:p>
          <a:p>
            <a:pPr>
              <a:buFont typeface="Wingdings" charset="2"/>
              <a:buChar char="Ø"/>
            </a:pPr>
            <a:r>
              <a:rPr lang="en-US" dirty="0"/>
              <a:t>An innovative hybrid demand response (DR) strategy is </a:t>
            </a:r>
            <a:r>
              <a:rPr lang="en-US" dirty="0" smtClean="0"/>
              <a:t>developed, </a:t>
            </a:r>
            <a:r>
              <a:rPr lang="en-US" dirty="0"/>
              <a:t>which </a:t>
            </a:r>
            <a:r>
              <a:rPr lang="en-US" b="1" dirty="0">
                <a:solidFill>
                  <a:srgbClr val="FF0000"/>
                </a:solidFill>
              </a:rPr>
              <a:t>combines incentive-based and price-based DR</a:t>
            </a:r>
            <a:r>
              <a:rPr lang="en-US" dirty="0"/>
              <a:t> </a:t>
            </a:r>
            <a:endParaRPr lang="en-US" dirty="0" smtClean="0"/>
          </a:p>
          <a:p>
            <a:pPr lvl="1">
              <a:buFont typeface="Wingdings" charset="2"/>
              <a:buChar char="Ø"/>
            </a:pPr>
            <a:r>
              <a:rPr lang="en-US" dirty="0" smtClean="0"/>
              <a:t>through </a:t>
            </a:r>
            <a:r>
              <a:rPr lang="en-US" dirty="0"/>
              <a:t>the use of advanced user engagement technologies and exploitation of financial </a:t>
            </a:r>
            <a:r>
              <a:rPr lang="en-US" dirty="0" smtClean="0"/>
              <a:t>incentives.</a:t>
            </a:r>
          </a:p>
          <a:p>
            <a:pPr>
              <a:buFont typeface="Wingdings" charset="2"/>
              <a:buChar char="Ø"/>
            </a:pPr>
            <a:r>
              <a:rPr lang="en-GB" dirty="0" smtClean="0"/>
              <a:t> </a:t>
            </a:r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competence based educational (CBE) framework is introduced </a:t>
            </a:r>
            <a:r>
              <a:rPr lang="en-US" dirty="0" smtClean="0"/>
              <a:t>aiming to:</a:t>
            </a:r>
          </a:p>
          <a:p>
            <a:pPr lvl="1">
              <a:spcBef>
                <a:spcPts val="600"/>
              </a:spcBef>
              <a:buFont typeface="Wingdings" charset="2"/>
              <a:buChar char="Ø"/>
            </a:pPr>
            <a:r>
              <a:rPr lang="en-US" dirty="0" smtClean="0"/>
              <a:t>create </a:t>
            </a:r>
            <a:r>
              <a:rPr lang="en-US" dirty="0"/>
              <a:t>the best ‘individual learning plan’ (ILP) for each individual SOCIALENERGY </a:t>
            </a:r>
            <a:r>
              <a:rPr lang="en-US" dirty="0" smtClean="0"/>
              <a:t>user,</a:t>
            </a:r>
          </a:p>
          <a:p>
            <a:pPr lvl="1">
              <a:spcBef>
                <a:spcPts val="600"/>
              </a:spcBef>
              <a:buFont typeface="Wingdings" charset="2"/>
              <a:buChar char="Ø"/>
            </a:pPr>
            <a:r>
              <a:rPr lang="en-US" dirty="0" smtClean="0"/>
              <a:t>and </a:t>
            </a:r>
            <a:r>
              <a:rPr lang="en-US" dirty="0"/>
              <a:t>subsequently guide him/her through the whole online learning and user engagement </a:t>
            </a:r>
            <a:r>
              <a:rPr lang="en-US" dirty="0" smtClean="0"/>
              <a:t>process.</a:t>
            </a:r>
            <a:r>
              <a:rPr lang="en-GB" dirty="0" smtClean="0"/>
              <a:t> </a:t>
            </a:r>
          </a:p>
          <a:p>
            <a:pPr>
              <a:buFont typeface="Wingdings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396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9390908" cy="1078745"/>
          </a:xfrm>
        </p:spPr>
        <p:txBody>
          <a:bodyPr>
            <a:noAutofit/>
          </a:bodyPr>
          <a:lstStyle/>
          <a:p>
            <a:pPr>
              <a:lnSpc>
                <a:spcPts val="4200"/>
              </a:lnSpc>
            </a:pPr>
            <a:r>
              <a:rPr lang="en-US" sz="4000" dirty="0" smtClean="0"/>
              <a:t>Green Social Response Network (GSRN) concept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95250" y="1235075"/>
            <a:ext cx="5684123" cy="54199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The proposed GSRN is:</a:t>
            </a:r>
          </a:p>
          <a:p>
            <a:pPr marL="266700" indent="-266700">
              <a:spcBef>
                <a:spcPts val="6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Green</a:t>
            </a:r>
            <a:r>
              <a:rPr lang="en-US" sz="2000" b="1" dirty="0" smtClean="0">
                <a:solidFill>
                  <a:schemeClr val="tx1"/>
                </a:solidFill>
              </a:rPr>
              <a:t>,</a:t>
            </a:r>
            <a:r>
              <a:rPr lang="en-US" sz="2000" dirty="0" smtClean="0"/>
              <a:t> </a:t>
            </a:r>
            <a:r>
              <a:rPr lang="en-US" sz="2000" dirty="0"/>
              <a:t>because </a:t>
            </a:r>
            <a:endParaRPr lang="en-US" sz="2000" dirty="0" smtClean="0"/>
          </a:p>
          <a:p>
            <a:pPr marL="628650" lvl="1">
              <a:spcBef>
                <a:spcPts val="0"/>
              </a:spcBef>
            </a:pPr>
            <a:r>
              <a:rPr lang="en-GB" sz="1800" dirty="0" smtClean="0"/>
              <a:t>it </a:t>
            </a:r>
            <a:r>
              <a:rPr lang="en-GB" sz="1800" b="1" dirty="0"/>
              <a:t>facilitates and enables the use of clean energy and good practices on </a:t>
            </a:r>
            <a:r>
              <a:rPr lang="en-GB" sz="1800" b="1" dirty="0" smtClean="0"/>
              <a:t>EE</a:t>
            </a:r>
            <a:r>
              <a:rPr lang="en-GB" sz="1800" dirty="0" smtClean="0"/>
              <a:t> focusing </a:t>
            </a:r>
            <a:r>
              <a:rPr lang="en-GB" sz="1800" dirty="0"/>
              <a:t>on the residential </a:t>
            </a:r>
            <a:r>
              <a:rPr lang="en-GB" sz="1800" dirty="0" smtClean="0"/>
              <a:t>sector.</a:t>
            </a:r>
          </a:p>
          <a:p>
            <a:pPr marL="266700" indent="-266700">
              <a:spcBef>
                <a:spcPts val="6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Social</a:t>
            </a:r>
            <a:r>
              <a:rPr lang="en-GB" sz="2000" dirty="0" smtClean="0"/>
              <a:t>, because 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pPr marL="628650" lvl="1">
              <a:spcBef>
                <a:spcPts val="0"/>
              </a:spcBef>
            </a:pPr>
            <a:r>
              <a:rPr lang="en-GB" sz="1800" dirty="0" smtClean="0"/>
              <a:t>its </a:t>
            </a:r>
            <a:r>
              <a:rPr lang="en-GB" sz="1800" dirty="0"/>
              <a:t>users are able to participate in </a:t>
            </a:r>
            <a:r>
              <a:rPr lang="en-GB" sz="1800" b="1" dirty="0" smtClean="0"/>
              <a:t>Virtual Energy Communities (VECs)</a:t>
            </a:r>
            <a:r>
              <a:rPr lang="en-GB" sz="1800" dirty="0" smtClean="0"/>
              <a:t> </a:t>
            </a:r>
            <a:r>
              <a:rPr lang="en-GB" sz="1800" dirty="0"/>
              <a:t>and communicate with other peers, who have the same interests or even communicate with other commercial stakeholders understanding better their needs/</a:t>
            </a:r>
            <a:r>
              <a:rPr lang="en-GB" sz="1800" dirty="0" smtClean="0"/>
              <a:t>interests.</a:t>
            </a:r>
          </a:p>
          <a:p>
            <a:pPr marL="266700" indent="-266700">
              <a:spcBef>
                <a:spcPts val="6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Response Network</a:t>
            </a:r>
            <a:r>
              <a:rPr lang="en-GB" sz="2000" dirty="0" smtClean="0"/>
              <a:t>, because </a:t>
            </a:r>
          </a:p>
          <a:p>
            <a:pPr marL="628650" lvl="1">
              <a:spcBef>
                <a:spcPts val="0"/>
              </a:spcBef>
            </a:pPr>
            <a:r>
              <a:rPr lang="en-GB" sz="1800" dirty="0" smtClean="0"/>
              <a:t>it </a:t>
            </a:r>
            <a:r>
              <a:rPr lang="en-GB" sz="1800" dirty="0"/>
              <a:t>enables/</a:t>
            </a:r>
            <a:r>
              <a:rPr lang="en-GB" sz="1800" b="1" dirty="0"/>
              <a:t>facilitates efficient DR procedures </a:t>
            </a:r>
            <a:r>
              <a:rPr lang="en-GB" sz="1800" dirty="0"/>
              <a:t>to take place and motivates the individual </a:t>
            </a:r>
            <a:r>
              <a:rPr lang="en-GB" sz="1800" b="1" dirty="0"/>
              <a:t>energy consumers to change their </a:t>
            </a:r>
            <a:r>
              <a:rPr lang="en-GB" sz="1800" b="1" dirty="0" smtClean="0"/>
              <a:t>behaviour</a:t>
            </a:r>
            <a:r>
              <a:rPr lang="en-GB" sz="1800" dirty="0" smtClean="0"/>
              <a:t> </a:t>
            </a:r>
            <a:r>
              <a:rPr lang="en-GB" sz="1800" dirty="0"/>
              <a:t>in the way that they consume energy in their everyday </a:t>
            </a:r>
            <a:r>
              <a:rPr lang="en-GB" sz="1800" dirty="0" smtClean="0"/>
              <a:t>lives.</a:t>
            </a:r>
          </a:p>
          <a:p>
            <a:endParaRPr lang="en-GB" sz="2000" dirty="0" smtClean="0"/>
          </a:p>
          <a:p>
            <a:endParaRPr lang="en-US" sz="20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5308" y="855560"/>
            <a:ext cx="6543265" cy="472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002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71605"/>
          </a:xfrm>
        </p:spPr>
        <p:txBody>
          <a:bodyPr>
            <a:noAutofit/>
          </a:bodyPr>
          <a:lstStyle/>
          <a:p>
            <a:r>
              <a:rPr lang="en-US" sz="4000" dirty="0" smtClean="0"/>
              <a:t>SOCIALENERGY architecture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970" y="671605"/>
            <a:ext cx="8352903" cy="61009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83177" y="3992994"/>
            <a:ext cx="150205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ICCS</a:t>
            </a:r>
            <a:endParaRPr lang="en-GB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24240" y="1690983"/>
            <a:ext cx="150205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INTELEN</a:t>
            </a:r>
            <a:endParaRPr lang="en-GB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15888" y="3840119"/>
            <a:ext cx="150205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SU-NIS</a:t>
            </a:r>
            <a:endParaRPr lang="en-GB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75392" y="5146696"/>
            <a:ext cx="150205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NRG</a:t>
            </a:r>
            <a:endParaRPr lang="en-GB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151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"/>
            <a:ext cx="8596668" cy="79530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SOCIALENERGY architecture &amp; APIs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0" y="909109"/>
            <a:ext cx="9556432" cy="594889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757333" y="1219200"/>
            <a:ext cx="4927600" cy="5638799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8" y="870292"/>
            <a:ext cx="9130116" cy="56924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9414328" y="2634271"/>
            <a:ext cx="87039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ICCS</a:t>
            </a:r>
            <a:endParaRPr lang="en-GB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61776" y="1957400"/>
            <a:ext cx="150205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INTELEN</a:t>
            </a:r>
            <a:endParaRPr lang="en-GB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9770" y="6457890"/>
            <a:ext cx="150205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SU-NIS</a:t>
            </a:r>
            <a:endParaRPr lang="en-GB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92778" y="6457890"/>
            <a:ext cx="150205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NRG</a:t>
            </a:r>
            <a:endParaRPr lang="en-GB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28700"/>
            <a:ext cx="9898737" cy="512445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GB" sz="2600" b="1" dirty="0" smtClean="0">
                <a:solidFill>
                  <a:srgbClr val="FF0000"/>
                </a:solidFill>
              </a:rPr>
              <a:t>MDMS</a:t>
            </a:r>
            <a:endParaRPr lang="en-GB" sz="2600" dirty="0" smtClean="0"/>
          </a:p>
          <a:p>
            <a:pPr lvl="1">
              <a:spcBef>
                <a:spcPts val="0"/>
              </a:spcBef>
            </a:pPr>
            <a:r>
              <a:rPr lang="en-US" sz="2100" dirty="0" smtClean="0"/>
              <a:t>Collects </a:t>
            </a:r>
            <a:r>
              <a:rPr lang="en-GB" sz="2100" dirty="0" smtClean="0"/>
              <a:t>all </a:t>
            </a:r>
            <a:r>
              <a:rPr lang="en-US" sz="2100" dirty="0" smtClean="0"/>
              <a:t>energy consumption related data is. It serves as </a:t>
            </a:r>
            <a:r>
              <a:rPr lang="en-US" sz="2100" b="1" dirty="0" smtClean="0">
                <a:solidFill>
                  <a:srgbClr val="FF0000"/>
                </a:solidFill>
              </a:rPr>
              <a:t>SOCIALENERGY’s database, where all energy-related data models are also available </a:t>
            </a:r>
            <a:r>
              <a:rPr lang="en-US" sz="2100" dirty="0" smtClean="0"/>
              <a:t>(e.g. electric appliance consumption models). </a:t>
            </a:r>
          </a:p>
          <a:p>
            <a:pPr lvl="0"/>
            <a:r>
              <a:rPr lang="en-GB" sz="2600" b="1" dirty="0" smtClean="0">
                <a:solidFill>
                  <a:srgbClr val="FF0000"/>
                </a:solidFill>
              </a:rPr>
              <a:t>GSRN</a:t>
            </a:r>
            <a:r>
              <a:rPr lang="en-GB" sz="2600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en-GB" sz="2100" dirty="0" smtClean="0"/>
              <a:t>the </a:t>
            </a:r>
            <a:r>
              <a:rPr lang="en-GB" sz="2100" b="1" dirty="0">
                <a:solidFill>
                  <a:srgbClr val="FF0000"/>
                </a:solidFill>
              </a:rPr>
              <a:t>core S/W platform of the SOCIALENERGY system</a:t>
            </a:r>
            <a:r>
              <a:rPr lang="en-GB" sz="2100" dirty="0"/>
              <a:t>, in which all types of SOCIALENERGY users </a:t>
            </a:r>
            <a:r>
              <a:rPr lang="en-GB" sz="2100" dirty="0" smtClean="0"/>
              <a:t>are </a:t>
            </a:r>
            <a:r>
              <a:rPr lang="en-GB" sz="2100" dirty="0"/>
              <a:t>able to </a:t>
            </a:r>
            <a:r>
              <a:rPr lang="en-GB" sz="2100" dirty="0" smtClean="0"/>
              <a:t>log-in </a:t>
            </a:r>
            <a:r>
              <a:rPr lang="en-GB" sz="2100" dirty="0"/>
              <a:t>and </a:t>
            </a:r>
            <a:r>
              <a:rPr lang="en-GB" sz="2100" dirty="0" smtClean="0"/>
              <a:t>visualise/experience all </a:t>
            </a:r>
            <a:r>
              <a:rPr lang="en-GB" sz="2100" dirty="0"/>
              <a:t>innovative </a:t>
            </a:r>
            <a:r>
              <a:rPr lang="en-GB" sz="2100" dirty="0" smtClean="0"/>
              <a:t>functionalities. </a:t>
            </a:r>
          </a:p>
          <a:p>
            <a:pPr lvl="0"/>
            <a:r>
              <a:rPr lang="en-GB" sz="2600" b="1" dirty="0" smtClean="0">
                <a:solidFill>
                  <a:srgbClr val="FF0000"/>
                </a:solidFill>
              </a:rPr>
              <a:t>SOCIALENERGY </a:t>
            </a:r>
            <a:r>
              <a:rPr lang="en-GB" sz="2600" b="1" dirty="0">
                <a:solidFill>
                  <a:srgbClr val="FF0000"/>
                </a:solidFill>
              </a:rPr>
              <a:t>GAME</a:t>
            </a:r>
            <a:r>
              <a:rPr lang="en-GB" sz="2600" dirty="0">
                <a:solidFill>
                  <a:srgbClr val="FF0000"/>
                </a:solidFill>
              </a:rPr>
              <a:t> </a:t>
            </a:r>
            <a:endParaRPr lang="en-GB" sz="2600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GB" sz="2100" dirty="0" smtClean="0"/>
              <a:t>will </a:t>
            </a:r>
            <a:r>
              <a:rPr lang="en-GB" sz="2100" dirty="0"/>
              <a:t>be played by the user in a range of platforms starting from a basic web-based implementation and possibly being extended to a mobile application, too. After the SOCIALENERGY user (i.e. individual consumer) is logged in the GSRN, s/he uses the same credentials to download the game and start the gameplay. </a:t>
            </a:r>
            <a:endParaRPr lang="en-GB" sz="2100" dirty="0" smtClean="0"/>
          </a:p>
          <a:p>
            <a:pPr lvl="0"/>
            <a:r>
              <a:rPr lang="en-GB" sz="2600" b="1" dirty="0" smtClean="0">
                <a:solidFill>
                  <a:srgbClr val="FF0000"/>
                </a:solidFill>
              </a:rPr>
              <a:t>RAT</a:t>
            </a:r>
            <a:endParaRPr lang="en-GB" sz="2600" dirty="0" smtClean="0"/>
          </a:p>
          <a:p>
            <a:pPr lvl="1">
              <a:spcBef>
                <a:spcPts val="0"/>
              </a:spcBef>
            </a:pPr>
            <a:r>
              <a:rPr lang="en-GB" sz="2100" dirty="0" smtClean="0"/>
              <a:t>very </a:t>
            </a:r>
            <a:r>
              <a:rPr lang="en-GB" sz="2100" dirty="0"/>
              <a:t>important subsystem for SOCIALENERGY’s operation </a:t>
            </a:r>
            <a:r>
              <a:rPr lang="en-US" sz="2100" dirty="0"/>
              <a:t>because it </a:t>
            </a:r>
            <a:r>
              <a:rPr lang="en-US" sz="2100" b="1" dirty="0">
                <a:solidFill>
                  <a:srgbClr val="FF0000"/>
                </a:solidFill>
              </a:rPr>
              <a:t>provides all the intelligence that is required</a:t>
            </a:r>
            <a:r>
              <a:rPr lang="en-US" sz="2100" dirty="0"/>
              <a:t> towards making SOCIALENERGY S/W platform competitive enough and commercially successful in a sustainable </a:t>
            </a:r>
            <a:r>
              <a:rPr lang="en-US" sz="2100" dirty="0" smtClean="0"/>
              <a:t>manner.</a:t>
            </a:r>
          </a:p>
          <a:p>
            <a:pPr lvl="0"/>
            <a:r>
              <a:rPr lang="en-GB" sz="2600" b="1" dirty="0" smtClean="0">
                <a:solidFill>
                  <a:srgbClr val="FF0000"/>
                </a:solidFill>
              </a:rPr>
              <a:t>LCMS</a:t>
            </a:r>
            <a:r>
              <a:rPr lang="en-GB" sz="2600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en-GB" sz="2100" dirty="0" smtClean="0"/>
              <a:t>the </a:t>
            </a:r>
            <a:r>
              <a:rPr lang="en-GB" sz="2100" dirty="0"/>
              <a:t>subsystem, where the </a:t>
            </a:r>
            <a:r>
              <a:rPr lang="en-GB" sz="2100" b="1" dirty="0">
                <a:solidFill>
                  <a:srgbClr val="FF0000"/>
                </a:solidFill>
              </a:rPr>
              <a:t>user/player educates herself/himself both online and offline</a:t>
            </a:r>
            <a:r>
              <a:rPr lang="en-GB" sz="2100" dirty="0"/>
              <a:t> to consolidate the new knowledge about good practices on </a:t>
            </a:r>
            <a:r>
              <a:rPr lang="en-GB" sz="2100" dirty="0" smtClean="0"/>
              <a:t>energy efficiency.</a:t>
            </a:r>
          </a:p>
          <a:p>
            <a:pPr lvl="0"/>
            <a:r>
              <a:rPr lang="en-GB" sz="2600" b="1" dirty="0" smtClean="0">
                <a:solidFill>
                  <a:srgbClr val="FF0000"/>
                </a:solidFill>
              </a:rPr>
              <a:t>EIDaaS</a:t>
            </a:r>
            <a:endParaRPr lang="en-GB" sz="2600" dirty="0"/>
          </a:p>
          <a:p>
            <a:pPr lvl="1">
              <a:spcBef>
                <a:spcPts val="0"/>
              </a:spcBef>
            </a:pPr>
            <a:r>
              <a:rPr lang="en-GB" sz="2100" dirty="0" smtClean="0"/>
              <a:t>through it </a:t>
            </a:r>
            <a:r>
              <a:rPr lang="en-US" sz="2100" dirty="0" smtClean="0"/>
              <a:t>SOCIALENERGY </a:t>
            </a:r>
            <a:r>
              <a:rPr lang="en-US" sz="2100" b="1" dirty="0">
                <a:solidFill>
                  <a:srgbClr val="FF0000"/>
                </a:solidFill>
              </a:rPr>
              <a:t>bridges the gap between energy consumers and companies </a:t>
            </a:r>
            <a:r>
              <a:rPr lang="en-US" sz="2100" dirty="0"/>
              <a:t>as well as among multiple other stakeholders related to the energy efficiency sector</a:t>
            </a:r>
            <a:r>
              <a:rPr lang="en-US" sz="2100" dirty="0" smtClean="0"/>
              <a:t>.</a:t>
            </a:r>
            <a:endParaRPr lang="en-GB" sz="21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923088" cy="78247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Subsystems</a:t>
            </a:r>
            <a:r>
              <a:rPr lang="en-US" sz="4000" u="sng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155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2499</TotalTime>
  <Words>1206</Words>
  <Application>Microsoft Office PowerPoint</Application>
  <PresentationFormat>Widescreen</PresentationFormat>
  <Paragraphs>156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Trebuchet MS</vt:lpstr>
      <vt:lpstr>Wingdings</vt:lpstr>
      <vt:lpstr>Wingdings 3</vt:lpstr>
      <vt:lpstr>Facet</vt:lpstr>
      <vt:lpstr>PowerPoint Presentation</vt:lpstr>
      <vt:lpstr>Project motivation (1/2)</vt:lpstr>
      <vt:lpstr>Project motivation (2/2)</vt:lpstr>
      <vt:lpstr>Proposed Business Model</vt:lpstr>
      <vt:lpstr>Proposed SOCIALENERGY S/W platform</vt:lpstr>
      <vt:lpstr>Green Social Response Network (GSRN) concept</vt:lpstr>
      <vt:lpstr>SOCIALENERGY architecture</vt:lpstr>
      <vt:lpstr>SOCIALENERGY architecture &amp; APIs</vt:lpstr>
      <vt:lpstr>Subsystems </vt:lpstr>
      <vt:lpstr>Major achievements achieved by SU-NIS</vt:lpstr>
      <vt:lpstr>Learning Content Management System (LCMS)</vt:lpstr>
      <vt:lpstr>Learning Content Management System Role </vt:lpstr>
      <vt:lpstr>LCMS Role </vt:lpstr>
      <vt:lpstr>LCMS Features</vt:lpstr>
      <vt:lpstr>PowerPoint Presentation</vt:lpstr>
      <vt:lpstr>PowerPoint Presentation</vt:lpstr>
      <vt:lpstr>PowerPoint Presentation</vt:lpstr>
      <vt:lpstr>LCMS Resources and Activities that will be mostly used in a learning module/course</vt:lpstr>
      <vt:lpstr>Interaction of LCMS with GSRN and the GAME</vt:lpstr>
      <vt:lpstr>LCMS services (v0p4)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Yiannis</dc:creator>
  <cp:lastModifiedBy>Albena Antonova</cp:lastModifiedBy>
  <cp:revision>487</cp:revision>
  <cp:lastPrinted>2015-04-22T12:36:55Z</cp:lastPrinted>
  <dcterms:created xsi:type="dcterms:W3CDTF">2017-10-27T08:08:23Z</dcterms:created>
  <dcterms:modified xsi:type="dcterms:W3CDTF">2018-04-10T08:32:59Z</dcterms:modified>
</cp:coreProperties>
</file>